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Montserrat Medium"/>
      <p:regular r:id="rId20"/>
      <p:bold r:id="rId21"/>
      <p:italic r:id="rId22"/>
      <p:boldItalic r:id="rId23"/>
    </p:embeddedFont>
    <p:embeddedFont>
      <p:font typeface="Arial Black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regular.fntdata"/><Relationship Id="rId11" Type="http://schemas.openxmlformats.org/officeDocument/2006/relationships/slide" Target="slides/slide5.xml"/><Relationship Id="rId22" Type="http://schemas.openxmlformats.org/officeDocument/2006/relationships/font" Target="fonts/MontserratMedium-italic.fntdata"/><Relationship Id="rId10" Type="http://schemas.openxmlformats.org/officeDocument/2006/relationships/slide" Target="slides/slide4.xml"/><Relationship Id="rId21" Type="http://schemas.openxmlformats.org/officeDocument/2006/relationships/font" Target="fonts/MontserratMedium-bold.fntdata"/><Relationship Id="rId13" Type="http://schemas.openxmlformats.org/officeDocument/2006/relationships/font" Target="fonts/PlayfairDisplay-bold.fntdata"/><Relationship Id="rId24" Type="http://schemas.openxmlformats.org/officeDocument/2006/relationships/font" Target="fonts/ArialBlack-regular.fntdata"/><Relationship Id="rId12" Type="http://schemas.openxmlformats.org/officeDocument/2006/relationships/font" Target="fonts/PlayfairDisplay-regular.fntdata"/><Relationship Id="rId23" Type="http://schemas.openxmlformats.org/officeDocument/2006/relationships/font" Target="fonts/MontserratMedium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Montserra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ac06b5879_2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5ac06b5879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ac06b5879_2_1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5ac06b5879_2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ac06b5879_2_1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35ac06b5879_2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ac06b5879_2_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35ac06b5879_2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ac06b58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ac06b58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b="1" sz="4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4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2" type="title"/>
          </p:nvPr>
        </p:nvSpPr>
        <p:spPr>
          <a:xfrm>
            <a:off x="723988" y="1501796"/>
            <a:ext cx="2210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" name="Google Shape;64;p15"/>
          <p:cNvSpPr txBox="1"/>
          <p:nvPr>
            <p:ph idx="3" type="title"/>
          </p:nvPr>
        </p:nvSpPr>
        <p:spPr>
          <a:xfrm>
            <a:off x="723950" y="1885786"/>
            <a:ext cx="2210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4" type="title"/>
          </p:nvPr>
        </p:nvSpPr>
        <p:spPr>
          <a:xfrm>
            <a:off x="723989" y="3139049"/>
            <a:ext cx="2210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" name="Google Shape;66;p15"/>
          <p:cNvSpPr txBox="1"/>
          <p:nvPr>
            <p:ph idx="5" type="title"/>
          </p:nvPr>
        </p:nvSpPr>
        <p:spPr>
          <a:xfrm>
            <a:off x="723988" y="3523038"/>
            <a:ext cx="2210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6" type="title"/>
          </p:nvPr>
        </p:nvSpPr>
        <p:spPr>
          <a:xfrm>
            <a:off x="6209988" y="1501788"/>
            <a:ext cx="2210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8" name="Google Shape;68;p15"/>
          <p:cNvSpPr txBox="1"/>
          <p:nvPr>
            <p:ph idx="7" type="title"/>
          </p:nvPr>
        </p:nvSpPr>
        <p:spPr>
          <a:xfrm>
            <a:off x="6209950" y="1885775"/>
            <a:ext cx="2210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8" type="title"/>
          </p:nvPr>
        </p:nvSpPr>
        <p:spPr>
          <a:xfrm>
            <a:off x="6209988" y="3139049"/>
            <a:ext cx="2210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9" type="title"/>
          </p:nvPr>
        </p:nvSpPr>
        <p:spPr>
          <a:xfrm>
            <a:off x="6209988" y="3523038"/>
            <a:ext cx="2210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2" type="title"/>
          </p:nvPr>
        </p:nvSpPr>
        <p:spPr>
          <a:xfrm>
            <a:off x="723975" y="1471400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4" name="Google Shape;74;p16"/>
          <p:cNvSpPr txBox="1"/>
          <p:nvPr>
            <p:ph idx="3" type="title"/>
          </p:nvPr>
        </p:nvSpPr>
        <p:spPr>
          <a:xfrm>
            <a:off x="1741350" y="1137900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4" type="title"/>
          </p:nvPr>
        </p:nvSpPr>
        <p:spPr>
          <a:xfrm>
            <a:off x="1741350" y="1522850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5" type="title"/>
          </p:nvPr>
        </p:nvSpPr>
        <p:spPr>
          <a:xfrm>
            <a:off x="723975" y="2698375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7" name="Google Shape;77;p16"/>
          <p:cNvSpPr txBox="1"/>
          <p:nvPr>
            <p:ph idx="6" type="title"/>
          </p:nvPr>
        </p:nvSpPr>
        <p:spPr>
          <a:xfrm>
            <a:off x="1741350" y="2364875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7" type="title"/>
          </p:nvPr>
        </p:nvSpPr>
        <p:spPr>
          <a:xfrm>
            <a:off x="1741350" y="2749825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8" type="title"/>
          </p:nvPr>
        </p:nvSpPr>
        <p:spPr>
          <a:xfrm>
            <a:off x="723975" y="3925350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0" name="Google Shape;80;p16"/>
          <p:cNvSpPr txBox="1"/>
          <p:nvPr>
            <p:ph idx="9" type="title"/>
          </p:nvPr>
        </p:nvSpPr>
        <p:spPr>
          <a:xfrm>
            <a:off x="1741350" y="3591850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idx="13" type="title"/>
          </p:nvPr>
        </p:nvSpPr>
        <p:spPr>
          <a:xfrm>
            <a:off x="1741350" y="3976800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14" type="title"/>
          </p:nvPr>
        </p:nvSpPr>
        <p:spPr>
          <a:xfrm>
            <a:off x="4950075" y="1471400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3" name="Google Shape;83;p16"/>
          <p:cNvSpPr txBox="1"/>
          <p:nvPr>
            <p:ph idx="15" type="title"/>
          </p:nvPr>
        </p:nvSpPr>
        <p:spPr>
          <a:xfrm>
            <a:off x="5967438" y="1137900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6" type="title"/>
          </p:nvPr>
        </p:nvSpPr>
        <p:spPr>
          <a:xfrm>
            <a:off x="5967450" y="1522850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7" type="title"/>
          </p:nvPr>
        </p:nvSpPr>
        <p:spPr>
          <a:xfrm>
            <a:off x="4950075" y="2698375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6" name="Google Shape;86;p16"/>
          <p:cNvSpPr txBox="1"/>
          <p:nvPr>
            <p:ph idx="18" type="title"/>
          </p:nvPr>
        </p:nvSpPr>
        <p:spPr>
          <a:xfrm>
            <a:off x="5967438" y="2364875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19" type="title"/>
          </p:nvPr>
        </p:nvSpPr>
        <p:spPr>
          <a:xfrm>
            <a:off x="5967450" y="2749825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20" type="title"/>
          </p:nvPr>
        </p:nvSpPr>
        <p:spPr>
          <a:xfrm>
            <a:off x="4950075" y="3925350"/>
            <a:ext cx="1136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9" name="Google Shape;89;p16"/>
          <p:cNvSpPr txBox="1"/>
          <p:nvPr>
            <p:ph idx="21" type="title"/>
          </p:nvPr>
        </p:nvSpPr>
        <p:spPr>
          <a:xfrm>
            <a:off x="5967438" y="3591850"/>
            <a:ext cx="271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22" type="title"/>
          </p:nvPr>
        </p:nvSpPr>
        <p:spPr>
          <a:xfrm>
            <a:off x="5967450" y="3976800"/>
            <a:ext cx="2472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7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2" type="title"/>
          </p:nvPr>
        </p:nvSpPr>
        <p:spPr>
          <a:xfrm>
            <a:off x="2013761" y="1268013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3" type="title"/>
          </p:nvPr>
        </p:nvSpPr>
        <p:spPr>
          <a:xfrm>
            <a:off x="723750" y="1652975"/>
            <a:ext cx="3713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4" type="title"/>
          </p:nvPr>
        </p:nvSpPr>
        <p:spPr>
          <a:xfrm>
            <a:off x="2013761" y="363795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5" type="title"/>
          </p:nvPr>
        </p:nvSpPr>
        <p:spPr>
          <a:xfrm>
            <a:off x="723750" y="4022900"/>
            <a:ext cx="3713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6" type="title"/>
          </p:nvPr>
        </p:nvSpPr>
        <p:spPr>
          <a:xfrm>
            <a:off x="4707147" y="2452975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7" type="title"/>
          </p:nvPr>
        </p:nvSpPr>
        <p:spPr>
          <a:xfrm>
            <a:off x="4707150" y="2837925"/>
            <a:ext cx="3713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9" name="Google Shape;99;p17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2" name="Google Shape;102;p18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8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2" type="title"/>
          </p:nvPr>
        </p:nvSpPr>
        <p:spPr>
          <a:xfrm>
            <a:off x="1969563" y="1525936"/>
            <a:ext cx="22101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19"/>
          <p:cNvSpPr txBox="1"/>
          <p:nvPr>
            <p:ph idx="3" type="title"/>
          </p:nvPr>
        </p:nvSpPr>
        <p:spPr>
          <a:xfrm>
            <a:off x="1969562" y="1854750"/>
            <a:ext cx="221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4" type="title"/>
          </p:nvPr>
        </p:nvSpPr>
        <p:spPr>
          <a:xfrm>
            <a:off x="1969564" y="3300487"/>
            <a:ext cx="22101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9"/>
          <p:cNvSpPr txBox="1"/>
          <p:nvPr>
            <p:ph idx="5" type="title"/>
          </p:nvPr>
        </p:nvSpPr>
        <p:spPr>
          <a:xfrm>
            <a:off x="1969563" y="3621075"/>
            <a:ext cx="221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6" type="title"/>
          </p:nvPr>
        </p:nvSpPr>
        <p:spPr>
          <a:xfrm>
            <a:off x="5796913" y="1525926"/>
            <a:ext cx="22101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" name="Google Shape;111;p19"/>
          <p:cNvSpPr txBox="1"/>
          <p:nvPr>
            <p:ph idx="7" type="title"/>
          </p:nvPr>
        </p:nvSpPr>
        <p:spPr>
          <a:xfrm>
            <a:off x="5796914" y="1854738"/>
            <a:ext cx="221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8" type="title"/>
          </p:nvPr>
        </p:nvSpPr>
        <p:spPr>
          <a:xfrm>
            <a:off x="5854061" y="3300487"/>
            <a:ext cx="22101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" name="Google Shape;113;p19"/>
          <p:cNvSpPr txBox="1"/>
          <p:nvPr>
            <p:ph idx="9" type="title"/>
          </p:nvPr>
        </p:nvSpPr>
        <p:spPr>
          <a:xfrm>
            <a:off x="5854062" y="3621075"/>
            <a:ext cx="221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4" name="Google Shape;114;p19"/>
          <p:cNvSpPr/>
          <p:nvPr/>
        </p:nvSpPr>
        <p:spPr>
          <a:xfrm rot="10800000">
            <a:off x="0" y="4791600"/>
            <a:ext cx="20514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9"/>
          <p:cNvSpPr/>
          <p:nvPr/>
        </p:nvSpPr>
        <p:spPr>
          <a:xfrm rot="5400000">
            <a:off x="7185900" y="1234206"/>
            <a:ext cx="31896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7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8" name="Google Shape;118;p20"/>
          <p:cNvSpPr txBox="1"/>
          <p:nvPr>
            <p:ph idx="2" type="title"/>
          </p:nvPr>
        </p:nvSpPr>
        <p:spPr>
          <a:xfrm>
            <a:off x="800175" y="117015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9" name="Google Shape;119;p20"/>
          <p:cNvSpPr txBox="1"/>
          <p:nvPr>
            <p:ph idx="3" type="title"/>
          </p:nvPr>
        </p:nvSpPr>
        <p:spPr>
          <a:xfrm>
            <a:off x="800175" y="155510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0" name="Google Shape;120;p20"/>
          <p:cNvSpPr txBox="1"/>
          <p:nvPr>
            <p:ph idx="4" type="title"/>
          </p:nvPr>
        </p:nvSpPr>
        <p:spPr>
          <a:xfrm>
            <a:off x="800186" y="228250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5" type="title"/>
          </p:nvPr>
        </p:nvSpPr>
        <p:spPr>
          <a:xfrm>
            <a:off x="800186" y="266745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6" type="title"/>
          </p:nvPr>
        </p:nvSpPr>
        <p:spPr>
          <a:xfrm>
            <a:off x="5920722" y="117015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7" type="title"/>
          </p:nvPr>
        </p:nvSpPr>
        <p:spPr>
          <a:xfrm>
            <a:off x="5920722" y="155510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4" name="Google Shape;124;p20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0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0"/>
          <p:cNvSpPr txBox="1"/>
          <p:nvPr>
            <p:ph idx="8" type="title"/>
          </p:nvPr>
        </p:nvSpPr>
        <p:spPr>
          <a:xfrm>
            <a:off x="800175" y="339485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9" type="title"/>
          </p:nvPr>
        </p:nvSpPr>
        <p:spPr>
          <a:xfrm>
            <a:off x="800175" y="377980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3" type="title"/>
          </p:nvPr>
        </p:nvSpPr>
        <p:spPr>
          <a:xfrm>
            <a:off x="5920736" y="228250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14" type="title"/>
          </p:nvPr>
        </p:nvSpPr>
        <p:spPr>
          <a:xfrm>
            <a:off x="5920736" y="266745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15" type="title"/>
          </p:nvPr>
        </p:nvSpPr>
        <p:spPr>
          <a:xfrm>
            <a:off x="5920722" y="3394850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16" type="title"/>
          </p:nvPr>
        </p:nvSpPr>
        <p:spPr>
          <a:xfrm>
            <a:off x="5920722" y="3779800"/>
            <a:ext cx="2423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2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0" y="4791475"/>
            <a:ext cx="10170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6" name="Google Shape;136;p21"/>
          <p:cNvSpPr/>
          <p:nvPr/>
        </p:nvSpPr>
        <p:spPr>
          <a:xfrm rot="-5400000">
            <a:off x="7185900" y="3187981"/>
            <a:ext cx="31896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/>
          <p:nvPr/>
        </p:nvSpPr>
        <p:spPr>
          <a:xfrm rot="5400000">
            <a:off x="4664400" y="73050"/>
            <a:ext cx="4012800" cy="49464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/>
          <p:nvPr/>
        </p:nvSpPr>
        <p:spPr>
          <a:xfrm rot="10800000">
            <a:off x="0" y="4053850"/>
            <a:ext cx="6390300" cy="7068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 txBox="1"/>
          <p:nvPr>
            <p:ph type="title"/>
          </p:nvPr>
        </p:nvSpPr>
        <p:spPr>
          <a:xfrm>
            <a:off x="4848825" y="706800"/>
            <a:ext cx="32250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3" name="Google Shape;143;p22"/>
          <p:cNvSpPr txBox="1"/>
          <p:nvPr/>
        </p:nvSpPr>
        <p:spPr>
          <a:xfrm>
            <a:off x="4849000" y="2836800"/>
            <a:ext cx="38577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b="0" i="0" lang="en" sz="11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b="0" i="0" lang="en" sz="11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r>
              <a:rPr b="0" i="0" lang="en" sz="11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1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2"/>
          <p:cNvSpPr txBox="1"/>
          <p:nvPr>
            <p:ph idx="2" type="title"/>
          </p:nvPr>
        </p:nvSpPr>
        <p:spPr>
          <a:xfrm>
            <a:off x="4848825" y="3557675"/>
            <a:ext cx="3571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3" type="title"/>
          </p:nvPr>
        </p:nvSpPr>
        <p:spPr>
          <a:xfrm>
            <a:off x="4849000" y="1653475"/>
            <a:ext cx="3225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6" name="Google Shape;146;p22"/>
          <p:cNvSpPr/>
          <p:nvPr/>
        </p:nvSpPr>
        <p:spPr>
          <a:xfrm rot="10800000">
            <a:off x="7092600" y="367050"/>
            <a:ext cx="2051400" cy="3519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5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6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3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b="1" i="0" sz="28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ctrTitle"/>
          </p:nvPr>
        </p:nvSpPr>
        <p:spPr>
          <a:xfrm>
            <a:off x="273925" y="578325"/>
            <a:ext cx="3735900" cy="43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‘Empowering Farmers with Simple  Agricultural &amp; Livestock Guidance.’</a:t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74022" y="1251271"/>
            <a:ext cx="2194750" cy="22938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/>
        </p:nvSpPr>
        <p:spPr>
          <a:xfrm>
            <a:off x="2661313" y="348018"/>
            <a:ext cx="39100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9"/>
          <p:cNvSpPr/>
          <p:nvPr/>
        </p:nvSpPr>
        <p:spPr>
          <a:xfrm>
            <a:off x="1761272" y="116709"/>
            <a:ext cx="5506161" cy="539086"/>
          </a:xfrm>
          <a:prstGeom prst="rect">
            <a:avLst/>
          </a:pr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5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Human Computer Interaction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270300" y="120507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Introduction &amp; Motivation</a:t>
            </a:r>
            <a:endParaRPr/>
          </a:p>
        </p:txBody>
      </p:sp>
      <p:sp>
        <p:nvSpPr>
          <p:cNvPr id="174" name="Google Shape;174;p30"/>
          <p:cNvSpPr txBox="1"/>
          <p:nvPr>
            <p:ph idx="4" type="title"/>
          </p:nvPr>
        </p:nvSpPr>
        <p:spPr>
          <a:xfrm>
            <a:off x="1101600" y="3569894"/>
            <a:ext cx="3470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Easily and Simply Know </a:t>
            </a:r>
            <a:endParaRPr/>
          </a:p>
        </p:txBody>
      </p:sp>
      <p:sp>
        <p:nvSpPr>
          <p:cNvPr id="175" name="Google Shape;175;p30"/>
          <p:cNvSpPr txBox="1"/>
          <p:nvPr>
            <p:ph idx="2" type="title"/>
          </p:nvPr>
        </p:nvSpPr>
        <p:spPr>
          <a:xfrm>
            <a:off x="1826561" y="874832"/>
            <a:ext cx="24231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Farming</a:t>
            </a:r>
            <a:endParaRPr/>
          </a:p>
        </p:txBody>
      </p:sp>
      <p:sp>
        <p:nvSpPr>
          <p:cNvPr id="176" name="Google Shape;176;p30"/>
          <p:cNvSpPr txBox="1"/>
          <p:nvPr>
            <p:ph idx="3" type="title"/>
          </p:nvPr>
        </p:nvSpPr>
        <p:spPr>
          <a:xfrm>
            <a:off x="714000" y="1236413"/>
            <a:ext cx="3713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Farmers are sometimes unable to learn their farming process easily</a:t>
            </a:r>
            <a:endParaRPr/>
          </a:p>
        </p:txBody>
      </p:sp>
      <p:sp>
        <p:nvSpPr>
          <p:cNvPr id="177" name="Google Shape;177;p30"/>
          <p:cNvSpPr txBox="1"/>
          <p:nvPr>
            <p:ph idx="5" type="title"/>
          </p:nvPr>
        </p:nvSpPr>
        <p:spPr>
          <a:xfrm>
            <a:off x="723750" y="4022900"/>
            <a:ext cx="3713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We want provide information to them easily and simply</a:t>
            </a:r>
            <a:endParaRPr/>
          </a:p>
        </p:txBody>
      </p:sp>
      <p:sp>
        <p:nvSpPr>
          <p:cNvPr id="178" name="Google Shape;178;p30"/>
          <p:cNvSpPr txBox="1"/>
          <p:nvPr>
            <p:ph idx="6" type="title"/>
          </p:nvPr>
        </p:nvSpPr>
        <p:spPr>
          <a:xfrm>
            <a:off x="4512746" y="2104425"/>
            <a:ext cx="2694453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Animal Husbandry</a:t>
            </a:r>
            <a:endParaRPr/>
          </a:p>
        </p:txBody>
      </p:sp>
      <p:sp>
        <p:nvSpPr>
          <p:cNvPr id="179" name="Google Shape;179;p30"/>
          <p:cNvSpPr txBox="1"/>
          <p:nvPr>
            <p:ph idx="7" type="title"/>
          </p:nvPr>
        </p:nvSpPr>
        <p:spPr>
          <a:xfrm>
            <a:off x="4512746" y="2472490"/>
            <a:ext cx="3713100" cy="77470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 animal husbandry, caring of livestock, and management them should be known </a:t>
            </a:r>
            <a:endParaRPr/>
          </a:p>
        </p:txBody>
      </p:sp>
      <p:sp>
        <p:nvSpPr>
          <p:cNvPr id="180" name="Google Shape;180;p30"/>
          <p:cNvSpPr/>
          <p:nvPr/>
        </p:nvSpPr>
        <p:spPr>
          <a:xfrm rot="5400000">
            <a:off x="-667050" y="3755250"/>
            <a:ext cx="20553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758544"/>
            <a:ext cx="4301700" cy="106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800" y="2012652"/>
            <a:ext cx="3722850" cy="1234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87303" y="3399508"/>
            <a:ext cx="4286398" cy="1432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title"/>
          </p:nvPr>
        </p:nvSpPr>
        <p:spPr>
          <a:xfrm>
            <a:off x="259877" y="131063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we did</a:t>
            </a:r>
            <a:endParaRPr/>
          </a:p>
        </p:txBody>
      </p:sp>
      <p:sp>
        <p:nvSpPr>
          <p:cNvPr id="189" name="Google Shape;189;p31"/>
          <p:cNvSpPr txBox="1"/>
          <p:nvPr/>
        </p:nvSpPr>
        <p:spPr>
          <a:xfrm>
            <a:off x="810925" y="2398030"/>
            <a:ext cx="4279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</a:pPr>
            <a:r>
              <a:rPr b="1" lang="en" sz="21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Many farmers lack formal education or digital literacy.</a:t>
            </a:r>
            <a:endParaRPr/>
          </a:p>
        </p:txBody>
      </p:sp>
      <p:sp>
        <p:nvSpPr>
          <p:cNvPr id="190" name="Google Shape;190;p31"/>
          <p:cNvSpPr txBox="1"/>
          <p:nvPr/>
        </p:nvSpPr>
        <p:spPr>
          <a:xfrm>
            <a:off x="789125" y="3119175"/>
            <a:ext cx="43773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</a:pPr>
            <a:r>
              <a:rPr b="1" lang="en" sz="21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Empowering them helps food security and rural development.</a:t>
            </a:r>
            <a:endParaRPr/>
          </a:p>
        </p:txBody>
      </p:sp>
      <p:sp>
        <p:nvSpPr>
          <p:cNvPr id="191" name="Google Shape;191;p31"/>
          <p:cNvSpPr txBox="1"/>
          <p:nvPr/>
        </p:nvSpPr>
        <p:spPr>
          <a:xfrm>
            <a:off x="810925" y="3751103"/>
            <a:ext cx="39522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</a:pPr>
            <a:r>
              <a:rPr b="1" i="0" lang="en" sz="2100" u="none" cap="none" strike="noStrik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Limitations of Information Providing Way &amp; new Updates</a:t>
            </a: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746" y="881589"/>
            <a:ext cx="564153" cy="44736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 txBox="1"/>
          <p:nvPr/>
        </p:nvSpPr>
        <p:spPr>
          <a:xfrm>
            <a:off x="814725" y="958700"/>
            <a:ext cx="4009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Identified a major knowledge gap among rural farmers in </a:t>
            </a:r>
            <a: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far</a:t>
            </a:r>
            <a: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ming and livestock care.</a:t>
            </a:r>
            <a:b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Designed a solution to deliver simple, accessible information tailored to their needs.</a:t>
            </a:r>
            <a:br>
              <a:rPr b="1" lang="en">
                <a:solidFill>
                  <a:srgbClr val="E6913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b="1">
              <a:solidFill>
                <a:srgbClr val="E6913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438" y="2497636"/>
            <a:ext cx="596773" cy="440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8776" y="3194450"/>
            <a:ext cx="594079" cy="631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563" y="4009504"/>
            <a:ext cx="608518" cy="48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/>
          <p:nvPr/>
        </p:nvSpPr>
        <p:spPr>
          <a:xfrm rot="10800000">
            <a:off x="4322428" y="0"/>
            <a:ext cx="4848300" cy="721200"/>
          </a:xfrm>
          <a:prstGeom prst="rect">
            <a:avLst/>
          </a:prstGeom>
          <a:solidFill>
            <a:srgbClr val="7C8C03">
              <a:alpha val="5725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31"/>
          <p:cNvPicPr preferRelativeResize="0"/>
          <p:nvPr/>
        </p:nvPicPr>
        <p:blipFill rotWithShape="1">
          <a:blip r:embed="rId7">
            <a:alphaModFix/>
          </a:blip>
          <a:srcRect b="4515" l="4413" r="4404" t="992"/>
          <a:stretch/>
        </p:blipFill>
        <p:spPr>
          <a:xfrm>
            <a:off x="6059479" y="703763"/>
            <a:ext cx="3111249" cy="39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1"/>
          <p:cNvSpPr txBox="1"/>
          <p:nvPr/>
        </p:nvSpPr>
        <p:spPr>
          <a:xfrm flipH="1">
            <a:off x="148775" y="1807963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74E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" sz="2300">
                <a:solidFill>
                  <a:srgbClr val="274E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Why We Did It:</a:t>
            </a:r>
            <a:endParaRPr b="1" sz="2300">
              <a:solidFill>
                <a:srgbClr val="274E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259876" y="166663"/>
            <a:ext cx="76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we did-Research Methods </a:t>
            </a:r>
            <a:endParaRPr/>
          </a:p>
        </p:txBody>
      </p:sp>
      <p:sp>
        <p:nvSpPr>
          <p:cNvPr id="205" name="Google Shape;205;p32"/>
          <p:cNvSpPr txBox="1"/>
          <p:nvPr>
            <p:ph idx="2" type="title"/>
          </p:nvPr>
        </p:nvSpPr>
        <p:spPr>
          <a:xfrm>
            <a:off x="1706398" y="1278282"/>
            <a:ext cx="2602437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Questionnaires</a:t>
            </a:r>
            <a:endParaRPr/>
          </a:p>
        </p:txBody>
      </p:sp>
      <p:sp>
        <p:nvSpPr>
          <p:cNvPr id="206" name="Google Shape;206;p32"/>
          <p:cNvSpPr txBox="1"/>
          <p:nvPr>
            <p:ph idx="3" type="title"/>
          </p:nvPr>
        </p:nvSpPr>
        <p:spPr>
          <a:xfrm>
            <a:off x="1706397" y="1623338"/>
            <a:ext cx="2602437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Multiple Choice, Open Ended, Selection type</a:t>
            </a:r>
            <a:endParaRPr/>
          </a:p>
        </p:txBody>
      </p:sp>
      <p:sp>
        <p:nvSpPr>
          <p:cNvPr id="207" name="Google Shape;207;p32"/>
          <p:cNvSpPr txBox="1"/>
          <p:nvPr>
            <p:ph idx="4" type="title"/>
          </p:nvPr>
        </p:nvSpPr>
        <p:spPr>
          <a:xfrm>
            <a:off x="1706397" y="2660403"/>
            <a:ext cx="22101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Interview</a:t>
            </a:r>
            <a:endParaRPr/>
          </a:p>
        </p:txBody>
      </p:sp>
      <p:sp>
        <p:nvSpPr>
          <p:cNvPr id="208" name="Google Shape;208;p32"/>
          <p:cNvSpPr txBox="1"/>
          <p:nvPr>
            <p:ph idx="5" type="title"/>
          </p:nvPr>
        </p:nvSpPr>
        <p:spPr>
          <a:xfrm>
            <a:off x="1706396" y="3021718"/>
            <a:ext cx="2303787" cy="9190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8 Interview , </a:t>
            </a:r>
            <a:br>
              <a:rPr lang="en"/>
            </a:br>
            <a:r>
              <a:rPr lang="en"/>
              <a:t>4 Agricultural Farmers, </a:t>
            </a:r>
            <a:br>
              <a:rPr lang="en"/>
            </a:br>
            <a:r>
              <a:rPr lang="en"/>
              <a:t>4 Livestock Farmers</a:t>
            </a:r>
            <a:endParaRPr/>
          </a:p>
        </p:txBody>
      </p:sp>
      <p:sp>
        <p:nvSpPr>
          <p:cNvPr id="209" name="Google Shape;209;p32"/>
          <p:cNvSpPr txBox="1"/>
          <p:nvPr/>
        </p:nvSpPr>
        <p:spPr>
          <a:xfrm>
            <a:off x="4970487" y="934535"/>
            <a:ext cx="2602437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None/>
            </a:pPr>
            <a:r>
              <a:rPr b="1" i="0" lang="en" sz="1800" u="none" cap="none" strike="noStrik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Reach out to Them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None/>
            </a:pPr>
            <a:r>
              <a:t/>
            </a:r>
            <a:endParaRPr b="1" i="0" sz="1800" u="none" cap="none" strike="noStrike">
              <a:solidFill>
                <a:schemeClr val="accent5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4970487" y="1316933"/>
            <a:ext cx="2602437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Phone Calls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Nearby Farm</a:t>
            </a:r>
            <a:endParaRPr/>
          </a:p>
        </p:txBody>
      </p:sp>
      <p:pic>
        <p:nvPicPr>
          <p:cNvPr id="211" name="Google Shape;21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302" y="1240387"/>
            <a:ext cx="1117408" cy="842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3825" y="2660403"/>
            <a:ext cx="1108885" cy="910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90702" y="2021746"/>
            <a:ext cx="838699" cy="75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71705" y="2021746"/>
            <a:ext cx="838699" cy="7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2"/>
          <p:cNvSpPr txBox="1"/>
          <p:nvPr/>
        </p:nvSpPr>
        <p:spPr>
          <a:xfrm>
            <a:off x="4970486" y="3165207"/>
            <a:ext cx="2602437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None/>
            </a:pPr>
            <a:r>
              <a:rPr b="1" i="0" lang="en" sz="1800" u="none" cap="none" strike="noStrik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Collection data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None/>
            </a:pPr>
            <a:r>
              <a:t/>
            </a:r>
            <a:endParaRPr b="1" i="0" sz="1800" u="none" cap="none" strike="noStrike">
              <a:solidFill>
                <a:schemeClr val="accent5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4970486" y="3557790"/>
            <a:ext cx="2602437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Phone calls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Notes</a:t>
            </a:r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>
            <a:off x="4871426" y="4141286"/>
            <a:ext cx="802749" cy="602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889009" y="4141286"/>
            <a:ext cx="818866" cy="574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goals:</a:t>
            </a:r>
            <a:endParaRPr/>
          </a:p>
        </p:txBody>
      </p:sp>
      <p:sp>
        <p:nvSpPr>
          <p:cNvPr id="224" name="Google Shape;224;p33"/>
          <p:cNvSpPr txBox="1"/>
          <p:nvPr/>
        </p:nvSpPr>
        <p:spPr>
          <a:xfrm>
            <a:off x="821750" y="1080450"/>
            <a:ext cx="5691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We aim to provide farmers with easy-to-understand, accessible information on farming processes, livestock care, and management techniques.</a:t>
            </a:r>
            <a:endParaRPr b="1"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723900" y="1911750"/>
            <a:ext cx="5691300" cy="30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b="1"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 're building an app or platform, consider features    like</a:t>
            </a:r>
            <a:r>
              <a:rPr b="1" lang="en" sz="1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</a:t>
            </a:r>
            <a:endParaRPr b="1" sz="13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Playfair Display"/>
              <a:buChar char="●"/>
            </a:pP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🔊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Voice guidance</a:t>
            </a: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native language</a:t>
            </a:r>
            <a:endParaRPr b="1"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Playfair Display"/>
              <a:buChar char="●"/>
            </a:pP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🎥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Step-by-step video tutorials</a:t>
            </a:r>
            <a:endParaRPr b="1"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Playfair Display"/>
              <a:buChar char="●"/>
            </a:pP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📴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Offline access for rural areas</a:t>
            </a:r>
            <a:endParaRPr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Playfair Display"/>
              <a:buChar char="●"/>
            </a:pP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👨‍🌾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Live expert sessions</a:t>
            </a:r>
            <a:endParaRPr b="1"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Playfair Display"/>
              <a:buChar char="●"/>
            </a:pPr>
            <a:r>
              <a:rPr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🗓️ </a:t>
            </a:r>
            <a:r>
              <a:rPr b="1" lang="en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Crop &amp; animal care calendars</a:t>
            </a:r>
            <a:endParaRPr b="1"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5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